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7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2"/>
    <p:restoredTop sz="94690"/>
  </p:normalViewPr>
  <p:slideViewPr>
    <p:cSldViewPr snapToGrid="0" snapToObjects="1">
      <p:cViewPr>
        <p:scale>
          <a:sx n="100" d="100"/>
          <a:sy n="100" d="100"/>
        </p:scale>
        <p:origin x="2936" y="-16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D7C55-DDAF-B848-9D3A-DD7E916043E4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D5E8A-564D-4045-8D28-80EA124C8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8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84F8-6397-6545-9C2D-058430095D91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AAB6-0556-2449-9507-D199BDFB6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9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baumanhistor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20534"/>
            <a:ext cx="6858000" cy="9142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0604" y="617033"/>
            <a:ext cx="38894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romello"/>
                <a:cs typeface="bromello"/>
              </a:rPr>
              <a:t>Mr. Bauman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5132" y="-64641"/>
            <a:ext cx="685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KG Call Me Maybe"/>
                <a:cs typeface="KG Call Me Maybe"/>
              </a:rPr>
              <a:t>Government/Local History</a:t>
            </a:r>
            <a:endParaRPr lang="en-US" sz="5000" b="1" dirty="0">
              <a:latin typeface="KG Call Me Maybe"/>
              <a:cs typeface="KG Call Me Mayb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692" y="139959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KG Wake Me Up"/>
              <a:cs typeface="KG Wake Me Up"/>
            </a:endParaRPr>
          </a:p>
          <a:p>
            <a:r>
              <a:rPr lang="en-US" sz="1600" dirty="0">
                <a:latin typeface="KG Change This Heart"/>
                <a:cs typeface="KG Change This Heart"/>
              </a:rPr>
              <a:t> 1 </a:t>
            </a:r>
            <a:r>
              <a:rPr lang="en-US" sz="1600" dirty="0">
                <a:latin typeface="KG Call Me Maybe"/>
                <a:cs typeface="KG Call Me Maybe"/>
              </a:rPr>
              <a:t>     </a:t>
            </a:r>
            <a:r>
              <a:rPr lang="en-US" sz="2400" dirty="0">
                <a:latin typeface="KG Call Me Maybe"/>
                <a:cs typeface="KG Call Me Maybe"/>
              </a:rPr>
              <a:t>Rm. 147 </a:t>
            </a:r>
          </a:p>
          <a:p>
            <a:r>
              <a:rPr lang="en-US" sz="1600" dirty="0">
                <a:latin typeface="KG Change This Heart"/>
                <a:cs typeface="KG Change This Heart"/>
              </a:rPr>
              <a:t>2</a:t>
            </a:r>
            <a:r>
              <a:rPr lang="en-US" sz="1400" dirty="0">
                <a:latin typeface="Century Gothic"/>
                <a:cs typeface="Century Gothic"/>
              </a:rPr>
              <a:t>  </a:t>
            </a:r>
            <a:r>
              <a:rPr lang="en-US" sz="2000" dirty="0" err="1">
                <a:latin typeface="KG Call Me Maybe"/>
                <a:cs typeface="KG Call Me Maybe"/>
              </a:rPr>
              <a:t>mbauman@mckasd.net</a:t>
            </a:r>
            <a:endParaRPr lang="en-US" sz="2000" dirty="0">
              <a:latin typeface="KG Call Me Maybe"/>
              <a:cs typeface="KG Call Me Maybe"/>
            </a:endParaRPr>
          </a:p>
          <a:p>
            <a:r>
              <a:rPr lang="en-US" sz="1600" dirty="0">
                <a:latin typeface="KG Change This Heart"/>
                <a:cs typeface="KG Change This Heart"/>
              </a:rPr>
              <a:t>3 (412) 664- 3650 ex. 147 </a:t>
            </a:r>
            <a:r>
              <a:rPr lang="en-US" sz="2000" dirty="0"/>
              <a:t> </a:t>
            </a:r>
            <a:endParaRPr lang="en-US" sz="2000" dirty="0">
              <a:latin typeface="KG Call Me Maybe"/>
              <a:cs typeface="KG Call Me Mayb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6408" y="2062936"/>
            <a:ext cx="1898032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50" dirty="0">
                <a:latin typeface="KG Call Me Maybe"/>
                <a:cs typeface="KG Call Me Maybe"/>
              </a:rPr>
              <a:t>All class materials, announcements, and assignments will be published on the class website. You can also use it to submit your makeup work &amp; ask me questions.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29826" y="1576816"/>
            <a:ext cx="190037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dirty="0">
                <a:latin typeface="bromello"/>
                <a:cs typeface="bromello"/>
              </a:rPr>
              <a:t>AP Biology</a:t>
            </a:r>
          </a:p>
          <a:p>
            <a:pPr algn="ctr"/>
            <a:endParaRPr lang="en-US" sz="1000" dirty="0"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40" y="2566582"/>
            <a:ext cx="30186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000" dirty="0">
                <a:latin typeface="bromello"/>
                <a:cs typeface="bromello"/>
              </a:rPr>
              <a:t>Resources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30895" y="37093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43471" y="3397738"/>
            <a:ext cx="2385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latin typeface="KG Call Me Maybe"/>
                <a:cs typeface="KG Call Me Maybe"/>
              </a:rPr>
              <a:t> </a:t>
            </a:r>
            <a:endParaRPr lang="en-US" sz="2100" dirty="0">
              <a:latin typeface="KG Call Me Maybe"/>
              <a:cs typeface="KG Call Me Maybe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878603" y="2136335"/>
            <a:ext cx="17644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KG Call Me Maybe"/>
              <a:cs typeface="KG Call Me Maybe"/>
            </a:endParaRPr>
          </a:p>
          <a:p>
            <a:pPr algn="ctr"/>
            <a:r>
              <a:rPr lang="en-US" sz="2800" dirty="0">
                <a:latin typeface="KG Call Me Maybe"/>
                <a:cs typeface="KG Call Me Maybe"/>
              </a:rPr>
              <a:t>Website</a:t>
            </a:r>
          </a:p>
          <a:p>
            <a:pPr algn="ctr"/>
            <a:r>
              <a:rPr lang="en-US" sz="1200" dirty="0" err="1">
                <a:latin typeface="KG Call Me Maybe"/>
                <a:cs typeface="KG Call Me Maybe"/>
                <a:hlinkClick r:id="rId3"/>
              </a:rPr>
              <a:t>www.mrbaumanhistory</a:t>
            </a:r>
            <a:r>
              <a:rPr lang="en-US" sz="1200" dirty="0" err="1">
                <a:latin typeface="KG Call Me Maybe"/>
                <a:cs typeface="KG Call Me Maybe"/>
              </a:rPr>
              <a:t>.weebly.com</a:t>
            </a:r>
            <a:endParaRPr lang="en-US" sz="1200" dirty="0">
              <a:latin typeface="KG Call Me Maybe"/>
              <a:cs typeface="KG Call Me Mayb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1" y="4441524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"/>
                <a:cs typeface="Century"/>
              </a:rPr>
              <a:t>_____________________________________________________________________________</a:t>
            </a:r>
            <a:endParaRPr lang="en-US" sz="1200" dirty="0">
              <a:latin typeface="APBCaramelCappuccino"/>
              <a:cs typeface="APBCaramelCappuccin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" y="7073024"/>
            <a:ext cx="6862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entury Gothic"/>
                <a:cs typeface="Century Gothic"/>
              </a:rPr>
              <a:t>_______________________________________________________________________________________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0948" y="4133665"/>
            <a:ext cx="686236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latin typeface="bromello"/>
                <a:cs typeface="bromello"/>
              </a:rPr>
              <a:t>Responsibility and  Preparation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44184" y="5633339"/>
            <a:ext cx="2008729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KG Call Me Maybe"/>
                <a:cs typeface="KG Call Me Maybe"/>
              </a:rPr>
              <a:t>Preform at a High Level of Academic Rigor</a:t>
            </a:r>
          </a:p>
          <a:p>
            <a:pPr algn="ctr"/>
            <a:endParaRPr lang="en-US" sz="1900" dirty="0">
              <a:solidFill>
                <a:srgbClr val="000000"/>
              </a:solidFill>
              <a:latin typeface="KG Call Me Maybe"/>
              <a:cs typeface="KG Call Me Maybe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5132" y="7287034"/>
            <a:ext cx="3106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Change This Heart"/>
                <a:cs typeface="KG Change This Heart"/>
              </a:rPr>
              <a:t>Class Materials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420178" y="7668879"/>
            <a:ext cx="21674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KG Call Me Maybe"/>
                <a:cs typeface="KG Call Me Maybe"/>
              </a:rPr>
              <a:t> Notebooks are needed and </a:t>
            </a:r>
          </a:p>
          <a:p>
            <a:pPr algn="ctr"/>
            <a:r>
              <a:rPr lang="en-US" sz="1300" b="1" dirty="0">
                <a:latin typeface="KG Call Me Maybe"/>
                <a:cs typeface="KG Call Me Maybe"/>
              </a:rPr>
              <a:t>Will be checked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56727" y="8096922"/>
            <a:ext cx="12478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KG Call Me Maybe"/>
                <a:cs typeface="KG Call Me Maybe"/>
              </a:rPr>
              <a:t>Pencils &amp; pens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67308" y="8397451"/>
            <a:ext cx="10972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KG Call Me Maybe"/>
                <a:cs typeface="KG Call Me Maybe"/>
              </a:rPr>
              <a:t>Daily Assignments</a:t>
            </a:r>
          </a:p>
          <a:p>
            <a:pPr algn="ctr"/>
            <a:r>
              <a:rPr lang="en-US" sz="1300" b="1" dirty="0">
                <a:latin typeface="KG Call Me Maybe"/>
                <a:cs typeface="KG Call Me Maybe"/>
              </a:rPr>
              <a:t>&amp; Homework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36249" y="7741679"/>
            <a:ext cx="853468" cy="12197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8931" y="7738221"/>
            <a:ext cx="690938" cy="12232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52658" y="7738221"/>
            <a:ext cx="690938" cy="12197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43596" y="7738221"/>
            <a:ext cx="690938" cy="1219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29309" y="7738221"/>
            <a:ext cx="512583" cy="12232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36250" y="7340883"/>
            <a:ext cx="853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KG Change This Heart"/>
                <a:cs typeface="KG Change This Heart"/>
              </a:rPr>
              <a:t>30%</a:t>
            </a:r>
          </a:p>
          <a:p>
            <a:endParaRPr lang="en-US" sz="1200" dirty="0">
              <a:latin typeface="KG Change This Heart"/>
              <a:cs typeface="KG Change This Heart"/>
            </a:endParaRPr>
          </a:p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2396" y="7345453"/>
            <a:ext cx="742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KG Change This Heart"/>
                <a:cs typeface="KG Change This Heart"/>
              </a:rPr>
              <a:t>20%</a:t>
            </a:r>
          </a:p>
          <a:p>
            <a:endParaRPr lang="en-US" sz="1200" dirty="0">
              <a:latin typeface="KG Change This Heart"/>
              <a:cs typeface="KG Change This Heart"/>
            </a:endParaRPr>
          </a:p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12791" y="7350144"/>
            <a:ext cx="730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KG Change This Heart"/>
                <a:cs typeface="KG Change This Heart"/>
              </a:rPr>
              <a:t>20%</a:t>
            </a:r>
          </a:p>
          <a:p>
            <a:endParaRPr lang="en-US" sz="1200" dirty="0">
              <a:latin typeface="KG Change This Heart"/>
              <a:cs typeface="KG Change This Heart"/>
            </a:endParaRPr>
          </a:p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43596" y="7350144"/>
            <a:ext cx="730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KG Change This Heart"/>
                <a:cs typeface="KG Change This Heart"/>
              </a:rPr>
              <a:t>20%</a:t>
            </a:r>
          </a:p>
          <a:p>
            <a:endParaRPr lang="en-US" sz="1200" dirty="0">
              <a:latin typeface="KG Change This Heart"/>
              <a:cs typeface="KG Change This Heart"/>
            </a:endParaRPr>
          </a:p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63733" y="7350144"/>
            <a:ext cx="856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KG Change This Heart"/>
                <a:cs typeface="KG Change This Heart"/>
              </a:rPr>
              <a:t>10%</a:t>
            </a:r>
          </a:p>
          <a:p>
            <a:endParaRPr lang="en-US" sz="1200" dirty="0">
              <a:latin typeface="KG Change This Heart"/>
              <a:cs typeface="KG Change This Heart"/>
            </a:endParaRPr>
          </a:p>
          <a:p>
            <a:endParaRPr lang="en-US" sz="1200" dirty="0">
              <a:latin typeface="KG Change This Heart"/>
              <a:cs typeface="KG Change This Heart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3979833" y="8111430"/>
            <a:ext cx="1238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KG Change This Heart"/>
                <a:cs typeface="KG Change This Heart"/>
              </a:rPr>
              <a:t>Tests &amp; Quizzes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4677400" y="8157324"/>
            <a:ext cx="1238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KG Change This Heart"/>
                <a:cs typeface="KG Change This Heart"/>
              </a:rPr>
              <a:t>Class &amp;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KG Change This Heart"/>
                <a:cs typeface="KG Change This Heart"/>
              </a:rPr>
              <a:t>Homework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73135" y="8188102"/>
            <a:ext cx="1238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KG Change This Heart"/>
                <a:cs typeface="KG Change This Heart"/>
              </a:rPr>
              <a:t>Daily Assignments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5975634" y="8224982"/>
            <a:ext cx="12568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KG Change This Heart"/>
                <a:cs typeface="KG Change This Heart"/>
              </a:rPr>
              <a:t>Participation</a:t>
            </a:r>
          </a:p>
        </p:txBody>
      </p:sp>
      <p:sp>
        <p:nvSpPr>
          <p:cNvPr id="41" name="Rectangle 40"/>
          <p:cNvSpPr/>
          <p:nvPr/>
        </p:nvSpPr>
        <p:spPr>
          <a:xfrm rot="16200000">
            <a:off x="3016322" y="8167046"/>
            <a:ext cx="17752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KG Change This Heart"/>
                <a:cs typeface="KG Change This Heart"/>
              </a:rPr>
              <a:t>Projects &amp;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KG Change This Heart"/>
                <a:cs typeface="KG Change This Heart"/>
              </a:rPr>
              <a:t>Unit Tests</a:t>
            </a:r>
          </a:p>
        </p:txBody>
      </p:sp>
      <p:sp>
        <p:nvSpPr>
          <p:cNvPr id="42" name="Half Frame 41"/>
          <p:cNvSpPr/>
          <p:nvPr/>
        </p:nvSpPr>
        <p:spPr>
          <a:xfrm rot="10800000">
            <a:off x="6163733" y="373177"/>
            <a:ext cx="554559" cy="643546"/>
          </a:xfrm>
          <a:prstGeom prst="halfFram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Half Frame 42"/>
          <p:cNvSpPr/>
          <p:nvPr/>
        </p:nvSpPr>
        <p:spPr>
          <a:xfrm>
            <a:off x="152604" y="54954"/>
            <a:ext cx="554559" cy="643546"/>
          </a:xfrm>
          <a:prstGeom prst="halfFram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-706393" y="1043137"/>
            <a:ext cx="494042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dirty="0">
                <a:solidFill>
                  <a:srgbClr val="000000"/>
                </a:solidFill>
                <a:latin typeface="bromello"/>
                <a:cs typeface="bromello"/>
              </a:rPr>
              <a:t>Communication</a:t>
            </a:r>
            <a:endParaRPr lang="en-US" sz="3000" b="1" dirty="0">
              <a:solidFill>
                <a:srgbClr val="000000"/>
              </a:solidFill>
              <a:latin typeface="KG Call Me Maybe"/>
              <a:cs typeface="KG Call Me Maybe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1130" y="8867000"/>
            <a:ext cx="125947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KG Call Me Maybe"/>
                <a:cs typeface="KG Call Me Maybe"/>
              </a:rPr>
              <a:t>Appropriate Dress</a:t>
            </a:r>
          </a:p>
        </p:txBody>
      </p:sp>
      <p:sp>
        <p:nvSpPr>
          <p:cNvPr id="46" name="TextBox 45"/>
          <p:cNvSpPr txBox="1"/>
          <p:nvPr/>
        </p:nvSpPr>
        <p:spPr>
          <a:xfrm rot="413096">
            <a:off x="1276733" y="7776826"/>
            <a:ext cx="1041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PBCaramelCappuccino"/>
                <a:cs typeface="APBCaramelCappuccino"/>
              </a:rPr>
              <a:t>____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8059" y="8020445"/>
            <a:ext cx="1274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PBCaramelCappuccino"/>
                <a:cs typeface="APBCaramelCappuccino"/>
              </a:rPr>
              <a:t>________</a:t>
            </a:r>
          </a:p>
        </p:txBody>
      </p:sp>
      <p:sp>
        <p:nvSpPr>
          <p:cNvPr id="48" name="TextBox 47"/>
          <p:cNvSpPr txBox="1"/>
          <p:nvPr/>
        </p:nvSpPr>
        <p:spPr>
          <a:xfrm rot="21232400">
            <a:off x="772792" y="8246809"/>
            <a:ext cx="1274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PBCaramelCappuccino"/>
                <a:cs typeface="APBCaramelCappuccino"/>
              </a:rPr>
              <a:t>________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81568" y="688827"/>
            <a:ext cx="2592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KG Call Me Maybe" charset="0"/>
                <a:ea typeface="KG Call Me Maybe" charset="0"/>
                <a:cs typeface="KG Call Me Maybe" charset="0"/>
              </a:rPr>
              <a:t>-----  2019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7341" y="701157"/>
            <a:ext cx="2051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KG Call Me Maybe -skinny" charset="0"/>
                <a:ea typeface="KG Call Me Maybe -skinny" charset="0"/>
                <a:cs typeface="KG Call Me Maybe -skinny" charset="0"/>
              </a:rPr>
              <a:t>2018  -----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15386" y="5513954"/>
            <a:ext cx="200872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solidFill>
                  <a:srgbClr val="000000"/>
                </a:solidFill>
                <a:latin typeface="KG Call Me Maybe"/>
                <a:cs typeface="KG Call Me Maybe"/>
              </a:rPr>
              <a:t>Enter the room</a:t>
            </a:r>
          </a:p>
          <a:p>
            <a:pPr algn="ctr"/>
            <a:r>
              <a:rPr lang="en-US" sz="1900" b="1" dirty="0">
                <a:solidFill>
                  <a:srgbClr val="000000"/>
                </a:solidFill>
                <a:latin typeface="KG Call Me Maybe"/>
                <a:cs typeface="KG Call Me Maybe"/>
              </a:rPr>
              <a:t>on time and </a:t>
            </a:r>
          </a:p>
          <a:p>
            <a:pPr algn="ctr"/>
            <a:r>
              <a:rPr lang="en-US" sz="1900" b="1" dirty="0">
                <a:solidFill>
                  <a:srgbClr val="000000"/>
                </a:solidFill>
                <a:latin typeface="KG Call Me Maybe"/>
                <a:cs typeface="KG Call Me Maybe"/>
              </a:rPr>
              <a:t>prepared to start immediately .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778876" y="5858870"/>
            <a:ext cx="200872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solidFill>
                  <a:srgbClr val="000000"/>
                </a:solidFill>
                <a:latin typeface="KG Call Me Maybe"/>
                <a:cs typeface="KG Call Me Maybe"/>
              </a:rPr>
              <a:t>Maintain an Environment of Mutual Respect </a:t>
            </a:r>
          </a:p>
        </p:txBody>
      </p:sp>
      <p:pic>
        <p:nvPicPr>
          <p:cNvPr id="13" name="Picture 12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00201"/>
            <a:ext cx="1141486" cy="1984640"/>
          </a:xfrm>
          <a:prstGeom prst="rect">
            <a:avLst/>
          </a:prstGeom>
        </p:spPr>
      </p:pic>
      <p:pic>
        <p:nvPicPr>
          <p:cNvPr id="15" name="Picture 14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040" y="1080416"/>
            <a:ext cx="2083119" cy="103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" y="0"/>
            <a:ext cx="6858000" cy="914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43520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bromello"/>
                <a:cs typeface="bromello"/>
              </a:rPr>
              <a:t>Food and drink policy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53998"/>
            <a:ext cx="322124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50" dirty="0">
                <a:latin typeface="Century Gothic"/>
                <a:cs typeface="Century Gothic"/>
              </a:rPr>
              <a:t>In general, food and drinks are allowed in my class. This is contingent on it not becoming a distraction in class, and as long as students can handle the responsibility. This policy is subject to change at my discretion, and at any time.  </a:t>
            </a:r>
            <a:endParaRPr lang="en-US" sz="1200" dirty="0"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8840" y="553998"/>
            <a:ext cx="3429000" cy="221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" dirty="0">
                <a:latin typeface="Century Gothic"/>
                <a:cs typeface="Century Gothic"/>
              </a:rPr>
              <a:t>Students are responsible for obtaining their missed work </a:t>
            </a:r>
            <a:r>
              <a:rPr lang="en-US" sz="1150" u="sng" dirty="0">
                <a:latin typeface="Century Gothic"/>
                <a:cs typeface="Century Gothic"/>
              </a:rPr>
              <a:t>outside</a:t>
            </a:r>
            <a:r>
              <a:rPr lang="en-US" sz="1150" dirty="0">
                <a:latin typeface="Century Gothic"/>
                <a:cs typeface="Century Gothic"/>
              </a:rPr>
              <a:t> of their class period. </a:t>
            </a:r>
          </a:p>
          <a:p>
            <a:endParaRPr lang="en-US" sz="1150" dirty="0">
              <a:latin typeface="Century Gothic"/>
              <a:cs typeface="Century Gothic"/>
            </a:endParaRPr>
          </a:p>
          <a:p>
            <a:r>
              <a:rPr lang="en-US" sz="1150" dirty="0">
                <a:latin typeface="Century Gothic"/>
                <a:cs typeface="Century Gothic"/>
              </a:rPr>
              <a:t>Work should be complete promptly, the next day for assignments, 1 week for projects &amp; tests. Some projects cannot be made up. </a:t>
            </a:r>
          </a:p>
          <a:p>
            <a:endParaRPr lang="en-US" sz="1150" dirty="0">
              <a:latin typeface="Century Gothic"/>
              <a:cs typeface="Century Gothic"/>
            </a:endParaRPr>
          </a:p>
          <a:p>
            <a:r>
              <a:rPr lang="en-US" sz="1150" dirty="0">
                <a:latin typeface="Century Gothic"/>
                <a:cs typeface="Century Gothic"/>
              </a:rPr>
              <a:t>Behavior related absences will be given work at the teacher’s discretion.</a:t>
            </a:r>
          </a:p>
          <a:p>
            <a:endParaRPr lang="en-US" sz="1150" dirty="0">
              <a:latin typeface="Century Gothic"/>
              <a:cs typeface="Century Gothic"/>
            </a:endParaRPr>
          </a:p>
          <a:p>
            <a:endParaRPr lang="en-US" sz="1150" dirty="0">
              <a:latin typeface="Century Gothic"/>
              <a:cs typeface="Century Gothic"/>
            </a:endParaRPr>
          </a:p>
          <a:p>
            <a:endParaRPr lang="en-US" sz="1150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0500" y="0"/>
            <a:ext cx="4352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romello"/>
                <a:cs typeface="bromello"/>
              </a:rPr>
              <a:t>Class  Absences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9140" y="1846659"/>
            <a:ext cx="1651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romello"/>
                <a:cs typeface="bromello"/>
              </a:rPr>
              <a:t>Assignment Formatting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593480"/>
            <a:ext cx="3290500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50" b="1" dirty="0">
                <a:latin typeface="Century Gothic"/>
                <a:cs typeface="Century Gothic"/>
              </a:rPr>
              <a:t>Full names must be written on all submitted work.</a:t>
            </a:r>
          </a:p>
          <a:p>
            <a:pPr marL="171450" indent="-171450">
              <a:buFont typeface="Arial"/>
              <a:buChar char="•"/>
            </a:pPr>
            <a:r>
              <a:rPr lang="en-US" sz="1050" b="1" dirty="0">
                <a:latin typeface="Century Gothic"/>
                <a:cs typeface="Century Gothic"/>
              </a:rPr>
              <a:t>Complete sentences should be used.</a:t>
            </a:r>
          </a:p>
          <a:p>
            <a:pPr marL="171450" indent="-171450">
              <a:buFont typeface="Arial"/>
              <a:buChar char="•"/>
            </a:pPr>
            <a:r>
              <a:rPr lang="en-US" sz="1050" b="1" dirty="0">
                <a:latin typeface="Century Gothic"/>
                <a:cs typeface="Century Gothic"/>
              </a:rPr>
              <a:t>Students should maintain a high level of effort/ accuracy.</a:t>
            </a:r>
          </a:p>
          <a:p>
            <a:pPr marL="171450" indent="-171450">
              <a:buFont typeface="Arial"/>
              <a:buChar char="•"/>
            </a:pPr>
            <a:r>
              <a:rPr lang="en-US" sz="1050" b="1" dirty="0">
                <a:latin typeface="Century Gothic"/>
                <a:cs typeface="Century Gothic"/>
              </a:rPr>
              <a:t>Assignment specific instructions must be followed </a:t>
            </a:r>
          </a:p>
          <a:p>
            <a:endParaRPr lang="en-US" sz="1200" dirty="0">
              <a:latin typeface="Century Gothic"/>
              <a:cs typeface="Century Gothic"/>
            </a:endParaRPr>
          </a:p>
          <a:p>
            <a:r>
              <a:rPr lang="en-US" sz="1200" b="1" dirty="0">
                <a:latin typeface="Century Gothic"/>
                <a:cs typeface="Century Gothic"/>
              </a:rPr>
              <a:t> 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-4" y="5050105"/>
            <a:ext cx="33597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dirty="0">
                <a:latin typeface="bromello"/>
                <a:cs typeface="bromello"/>
              </a:rPr>
              <a:t>Homework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665658"/>
            <a:ext cx="3221248" cy="221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charset="2"/>
              <a:buChar char="ü"/>
            </a:pPr>
            <a:r>
              <a:rPr lang="en-US" sz="1150" b="1" dirty="0">
                <a:latin typeface="Century Gothic"/>
                <a:cs typeface="Century Gothic"/>
              </a:rPr>
              <a:t>Preparation is a must in this class</a:t>
            </a:r>
            <a:r>
              <a:rPr lang="en-US" sz="1150" dirty="0">
                <a:latin typeface="Century Gothic"/>
                <a:cs typeface="Century Gothic"/>
              </a:rPr>
              <a:t>. I suggest pre-writing your notes &amp; reading before class.</a:t>
            </a:r>
            <a:endParaRPr lang="en-US" sz="1150" b="1" dirty="0">
              <a:latin typeface="Century Gothic"/>
              <a:cs typeface="Century Gothic"/>
            </a:endParaRPr>
          </a:p>
          <a:p>
            <a:pPr marL="171450" indent="-171450">
              <a:buFont typeface="Wingdings" charset="2"/>
              <a:buChar char="ü"/>
            </a:pPr>
            <a:r>
              <a:rPr lang="en-US" sz="1150" dirty="0">
                <a:latin typeface="Century Gothic"/>
                <a:cs typeface="Century Gothic"/>
              </a:rPr>
              <a:t>Studying will be necessary to achieve a high grade</a:t>
            </a:r>
            <a:r>
              <a:rPr lang="en-US" sz="1150" b="1" dirty="0">
                <a:latin typeface="Century Gothic"/>
                <a:cs typeface="Century Gothic"/>
              </a:rPr>
              <a:t>. </a:t>
            </a:r>
          </a:p>
          <a:p>
            <a:pPr marL="171450" indent="-171450">
              <a:buFont typeface="Wingdings" charset="2"/>
              <a:buChar char="ü"/>
            </a:pPr>
            <a:r>
              <a:rPr lang="en-US" sz="1150" dirty="0">
                <a:latin typeface="Century Gothic"/>
                <a:cs typeface="Century Gothic"/>
              </a:rPr>
              <a:t>Class time must be used for homework to be accepted</a:t>
            </a:r>
          </a:p>
          <a:p>
            <a:pPr marL="171450" indent="-171450">
              <a:buFont typeface="Wingdings" charset="2"/>
              <a:buChar char="ü"/>
            </a:pPr>
            <a:r>
              <a:rPr lang="en-US" sz="1150" dirty="0">
                <a:latin typeface="Century Gothic"/>
                <a:cs typeface="Century Gothic"/>
              </a:rPr>
              <a:t>Failure  to complete some work may disqualify from future projects </a:t>
            </a:r>
          </a:p>
          <a:p>
            <a:endParaRPr lang="en-US" sz="1150" dirty="0">
              <a:latin typeface="Century Gothic"/>
              <a:cs typeface="Century Gothic"/>
            </a:endParaRPr>
          </a:p>
          <a:p>
            <a:endParaRPr lang="en-US" sz="1150" dirty="0">
              <a:latin typeface="Century Gothic"/>
              <a:cs typeface="Century Gothic"/>
            </a:endParaRPr>
          </a:p>
          <a:p>
            <a:endParaRPr lang="en-US" sz="1150" dirty="0"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33840" y="5665658"/>
            <a:ext cx="2324160" cy="1377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charset="2"/>
              <a:buChar char="q"/>
            </a:pPr>
            <a:r>
              <a:rPr lang="en-US" sz="1200" dirty="0">
                <a:latin typeface="Century Gothic"/>
                <a:cs typeface="Century Gothic"/>
              </a:rPr>
              <a:t>Devices should not be out during class, 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>
                <a:latin typeface="Century Gothic"/>
                <a:cs typeface="Century Gothic"/>
              </a:rPr>
              <a:t>Emergencies arise </a:t>
            </a:r>
            <a:r>
              <a:rPr lang="mr-IN" sz="1200" dirty="0">
                <a:latin typeface="Century Gothic"/>
                <a:cs typeface="Century Gothic"/>
              </a:rPr>
              <a:t>–</a:t>
            </a:r>
            <a:r>
              <a:rPr lang="en-US" sz="1200" dirty="0">
                <a:latin typeface="Century Gothic"/>
                <a:cs typeface="Century Gothic"/>
              </a:rPr>
              <a:t> notify me.  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200" dirty="0">
                <a:latin typeface="Century Gothic"/>
                <a:cs typeface="Century Gothic"/>
              </a:rPr>
              <a:t>I will warn/ take at my discretion. </a:t>
            </a:r>
            <a:endParaRPr lang="en-US" sz="1150" dirty="0">
              <a:latin typeface="Century Gothic"/>
              <a:cs typeface="Century Gothic"/>
            </a:endParaRPr>
          </a:p>
          <a:p>
            <a:endParaRPr lang="en-US" sz="1150" dirty="0"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669" y="6926121"/>
            <a:ext cx="294419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50" dirty="0">
              <a:latin typeface="Century Gothic"/>
              <a:cs typeface="Century Gothic"/>
            </a:endParaRPr>
          </a:p>
          <a:p>
            <a:endParaRPr lang="en-US" sz="1150" dirty="0"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1248" y="5111660"/>
            <a:ext cx="3567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bromello"/>
                <a:cs typeface="bromello"/>
              </a:rPr>
              <a:t>Electronic  Devices</a:t>
            </a:r>
          </a:p>
        </p:txBody>
      </p:sp>
      <p:pic>
        <p:nvPicPr>
          <p:cNvPr id="2" name="Picture 1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" y="1798826"/>
            <a:ext cx="1552836" cy="1743279"/>
          </a:xfrm>
          <a:prstGeom prst="rect">
            <a:avLst/>
          </a:prstGeom>
        </p:spPr>
      </p:pic>
      <p:pic>
        <p:nvPicPr>
          <p:cNvPr id="17" name="Picture 16" descr="Unknown-4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539" y="5111660"/>
            <a:ext cx="1154605" cy="263421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364503" y="2151833"/>
            <a:ext cx="4352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bromello"/>
                <a:cs typeface="bromello"/>
              </a:rPr>
              <a:t>Class  Dismissal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64503" y="2659375"/>
            <a:ext cx="32367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Class dismissals (BR, locker, &amp; other classes) should be rare and brief.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You may be asked to wait till an appropriate time.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Overuse will cause a loss of points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794368" y="7354960"/>
            <a:ext cx="4352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bromello"/>
                <a:cs typeface="bromello"/>
              </a:rPr>
              <a:t>Behavior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21248" y="7827788"/>
            <a:ext cx="35675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Should not be an issue at this level</a:t>
            </a:r>
            <a:r>
              <a:rPr lang="en-US" sz="1600" dirty="0"/>
              <a:t>. </a:t>
            </a:r>
          </a:p>
          <a:p>
            <a:r>
              <a:rPr lang="en-US" dirty="0"/>
              <a:t>Warning = Lost Points</a:t>
            </a:r>
          </a:p>
          <a:p>
            <a:r>
              <a:rPr lang="en-US" dirty="0"/>
              <a:t>Serious Offences = Removal &amp; Lost Assignments </a:t>
            </a:r>
          </a:p>
        </p:txBody>
      </p:sp>
      <p:pic>
        <p:nvPicPr>
          <p:cNvPr id="24" name="Picture 23" descr="images-3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355684"/>
            <a:ext cx="2273587" cy="17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4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A78499C-EF91-A644-B185-E47CAA78E3E6}" vid="{84FB62D9-28E8-4D47-80AE-A44B24CFFD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TPT up</Template>
  <TotalTime>12071</TotalTime>
  <Words>425</Words>
  <Application>Microsoft Macintosh PowerPoint</Application>
  <PresentationFormat>Letter Paper (8.5x11 in)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APBCaramelCappuccino</vt:lpstr>
      <vt:lpstr>Arial</vt:lpstr>
      <vt:lpstr>bromello</vt:lpstr>
      <vt:lpstr>Calibri</vt:lpstr>
      <vt:lpstr>Calibri Light</vt:lpstr>
      <vt:lpstr>Century</vt:lpstr>
      <vt:lpstr>Century Gothic</vt:lpstr>
      <vt:lpstr>KG Call Me Maybe</vt:lpstr>
      <vt:lpstr>KG Call Me Maybe -skinny</vt:lpstr>
      <vt:lpstr>KG Change This Heart</vt:lpstr>
      <vt:lpstr>KG Wake Me Up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Cahill</dc:creator>
  <cp:lastModifiedBy>Bauman Matthew</cp:lastModifiedBy>
  <cp:revision>24</cp:revision>
  <dcterms:created xsi:type="dcterms:W3CDTF">2017-08-02T01:43:36Z</dcterms:created>
  <dcterms:modified xsi:type="dcterms:W3CDTF">2018-07-27T15:55:36Z</dcterms:modified>
</cp:coreProperties>
</file>